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2" r:id="rId2"/>
    <p:sldId id="293" r:id="rId3"/>
    <p:sldId id="310" r:id="rId4"/>
    <p:sldId id="311" r:id="rId5"/>
    <p:sldId id="312" r:id="rId6"/>
    <p:sldId id="308" r:id="rId7"/>
    <p:sldId id="306" r:id="rId8"/>
    <p:sldId id="309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0066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6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8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09188-902A-4416-A3AC-E82B2DD0CC79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61AEA-2FDD-4901-A4BC-2F678894FD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3985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613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0309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69258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69258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69258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09567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5625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51336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5CBBF-8D0E-4B61-8210-0C96EFABB0EE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78455-6CE8-4CF5-852C-F8A022A6F8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5691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5CBBF-8D0E-4B61-8210-0C96EFABB0EE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78455-6CE8-4CF5-852C-F8A022A6F8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0518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5CBBF-8D0E-4B61-8210-0C96EFABB0EE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78455-6CE8-4CF5-852C-F8A022A6F8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7965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5CBBF-8D0E-4B61-8210-0C96EFABB0EE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78455-6CE8-4CF5-852C-F8A022A6F8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3205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5CBBF-8D0E-4B61-8210-0C96EFABB0EE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78455-6CE8-4CF5-852C-F8A022A6F8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4633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5CBBF-8D0E-4B61-8210-0C96EFABB0EE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78455-6CE8-4CF5-852C-F8A022A6F8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989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5CBBF-8D0E-4B61-8210-0C96EFABB0EE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78455-6CE8-4CF5-852C-F8A022A6F8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817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5CBBF-8D0E-4B61-8210-0C96EFABB0EE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78455-6CE8-4CF5-852C-F8A022A6F8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9474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5CBBF-8D0E-4B61-8210-0C96EFABB0EE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78455-6CE8-4CF5-852C-F8A022A6F8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680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5CBBF-8D0E-4B61-8210-0C96EFABB0EE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78455-6CE8-4CF5-852C-F8A022A6F8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8657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5CBBF-8D0E-4B61-8210-0C96EFABB0EE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78455-6CE8-4CF5-852C-F8A022A6F8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144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5CBBF-8D0E-4B61-8210-0C96EFABB0EE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78455-6CE8-4CF5-852C-F8A022A6F8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557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E%D0%BB%D0%BE%D0%B2%D0%BE" TargetMode="External"/><Relationship Id="rId13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s://ru.wikipedia.org/wiki/%D0%96%D0%B5%D0%BB%D0%B5%D0%B7%D0%BE" TargetMode="Externa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6%D0%B8%D0%BD%D0%BA" TargetMode="External"/><Relationship Id="rId11" Type="http://schemas.openxmlformats.org/officeDocument/2006/relationships/hyperlink" Target="https://youtu.be/CrSReiaJvh0" TargetMode="External"/><Relationship Id="rId5" Type="http://schemas.openxmlformats.org/officeDocument/2006/relationships/hyperlink" Target="https://ru.wikipedia.org/wiki/%D0%9C%D0%B5%D1%82%D0%B0%D0%BB%D0%BB" TargetMode="External"/><Relationship Id="rId10" Type="http://schemas.openxmlformats.org/officeDocument/2006/relationships/hyperlink" Target="https://ru.wikipedia.org/wiki/%D0%A1%D0%BE%D0%BB%D1%8F%D0%BD%D0%B0%D1%8F_%D0%BA%D0%B8%D1%81%D0%BB%D0%BE%D1%82%D0%B0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ru.wikipedia.org/wiki/%D0%A1%D0%B5%D1%80%D0%BD%D0%B0%D1%8F_%D0%BA%D0%B8%D1%81%D0%BB%D0%BE%D1%82%D0%B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choolcollection.edu.ru/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oge.fipi.ru/os/project/questions/question_view.php?qst=62B3ACE115EBB7394B4A48C2DBEA3F96&amp;md=qpri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ge.fipi.ru/os/xmodules/qprint/openlogin.php?qst=DF4CAAF5381AB38C48463740A1D9B5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>
            <a:extLst>
              <a:ext uri="{FF2B5EF4-FFF2-40B4-BE49-F238E27FC236}">
                <a16:creationId xmlns:a16="http://schemas.microsoft.com/office/drawing/2014/main" xmlns="" id="{65A8FB54-F3F6-4ACA-BC85-B0A3D153B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898" y="332236"/>
            <a:ext cx="1379394" cy="101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Скругленный прямоугольник 4"/>
          <p:cNvSpPr/>
          <p:nvPr/>
        </p:nvSpPr>
        <p:spPr>
          <a:xfrm>
            <a:off x="1098173" y="5003805"/>
            <a:ext cx="4409718" cy="852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4" name="Скругленный прямоугольник 4">
            <a:extLst>
              <a:ext uri="{FF2B5EF4-FFF2-40B4-BE49-F238E27FC236}">
                <a16:creationId xmlns:a16="http://schemas.microsoft.com/office/drawing/2014/main" xmlns="" id="{8FCA4368-2FBA-4B3B-A931-8EC3D2D8487C}"/>
              </a:ext>
            </a:extLst>
          </p:cNvPr>
          <p:cNvSpPr/>
          <p:nvPr/>
        </p:nvSpPr>
        <p:spPr>
          <a:xfrm>
            <a:off x="6939025" y="1573321"/>
            <a:ext cx="4598144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4" name="Скругленный прямоугольник 4">
            <a:extLst>
              <a:ext uri="{FF2B5EF4-FFF2-40B4-BE49-F238E27FC236}">
                <a16:creationId xmlns:a16="http://schemas.microsoft.com/office/drawing/2014/main" xmlns="" id="{F2A3F8D3-D604-4A74-A364-6EBE353EFBD1}"/>
              </a:ext>
            </a:extLst>
          </p:cNvPr>
          <p:cNvSpPr/>
          <p:nvPr/>
        </p:nvSpPr>
        <p:spPr>
          <a:xfrm>
            <a:off x="7135139" y="5055771"/>
            <a:ext cx="4426834" cy="7441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6" name="Скругленный прямоугольник 4">
            <a:extLst>
              <a:ext uri="{FF2B5EF4-FFF2-40B4-BE49-F238E27FC236}">
                <a16:creationId xmlns:a16="http://schemas.microsoft.com/office/drawing/2014/main" xmlns="" id="{3E394E87-DA53-498C-8FFD-0EFEDDDCEBA4}"/>
              </a:ext>
            </a:extLst>
          </p:cNvPr>
          <p:cNvSpPr/>
          <p:nvPr/>
        </p:nvSpPr>
        <p:spPr>
          <a:xfrm rot="5400000">
            <a:off x="9848680" y="3111467"/>
            <a:ext cx="4416255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wordArtVert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6EAC699-F04A-4E83-A854-DCE5932F507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81042" y="25876"/>
            <a:ext cx="3910958" cy="1547446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6E516490-DADA-406D-98C7-F8F9222F6E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9111" y="1854196"/>
            <a:ext cx="9139111" cy="199947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Разработка учебно-исследовательского задания естественно - научной направленности</a:t>
            </a:r>
            <a:br>
              <a:rPr lang="ru-RU" sz="3600" b="1" dirty="0" smtClean="0"/>
            </a:br>
            <a:r>
              <a:rPr lang="ru-RU" sz="3600" b="1" dirty="0" smtClean="0"/>
              <a:t>по теме «Реакции замещения»</a:t>
            </a:r>
            <a:endParaRPr lang="ru-RU" sz="3600" b="1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xmlns="" id="{78943599-7A24-48F0-93EE-EF3282BB20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9111" y="4910666"/>
            <a:ext cx="9144000" cy="1315321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000" b="1" dirty="0" smtClean="0"/>
              <a:t>Разработали: </a:t>
            </a:r>
          </a:p>
          <a:p>
            <a:pPr algn="l"/>
            <a:r>
              <a:rPr lang="ru-RU" sz="2000" dirty="0" err="1" smtClean="0"/>
              <a:t>Мубаракшина</a:t>
            </a:r>
            <a:r>
              <a:rPr lang="ru-RU" sz="2000" dirty="0" smtClean="0"/>
              <a:t> </a:t>
            </a:r>
            <a:r>
              <a:rPr lang="ru-RU" sz="2000" dirty="0" err="1" smtClean="0"/>
              <a:t>Затия</a:t>
            </a:r>
            <a:r>
              <a:rPr lang="ru-RU" sz="2000" dirty="0" smtClean="0"/>
              <a:t> </a:t>
            </a:r>
            <a:r>
              <a:rPr lang="ru-RU" sz="2000" dirty="0" err="1" smtClean="0"/>
              <a:t>Камильевна</a:t>
            </a:r>
            <a:r>
              <a:rPr lang="ru-RU" sz="2000" dirty="0" smtClean="0"/>
              <a:t> -учитель химии МАОУ «СОШ №16»,</a:t>
            </a:r>
          </a:p>
          <a:p>
            <a:pPr algn="l"/>
            <a:r>
              <a:rPr lang="ru-RU" sz="2000" dirty="0" err="1" smtClean="0"/>
              <a:t>Квасова</a:t>
            </a:r>
            <a:r>
              <a:rPr lang="ru-RU" sz="2000" dirty="0" smtClean="0"/>
              <a:t> Надежда Николаевна-учитель химии МАОУ «Лицей№2» г. Альметьевска Республики Татарстан.</a:t>
            </a:r>
          </a:p>
          <a:p>
            <a:pPr algn="l"/>
            <a:endParaRPr lang="ru-RU" sz="2000" dirty="0" smtClean="0"/>
          </a:p>
          <a:p>
            <a:pPr algn="l"/>
            <a:endParaRPr lang="ru-RU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504E651-9C5E-4541-A702-2B8F4DCBA079}"/>
              </a:ext>
            </a:extLst>
          </p:cNvPr>
          <p:cNvSpPr txBox="1"/>
          <p:nvPr/>
        </p:nvSpPr>
        <p:spPr>
          <a:xfrm>
            <a:off x="2265972" y="1184031"/>
            <a:ext cx="4598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Итоговая аттестация: защита проекта</a:t>
            </a:r>
          </a:p>
        </p:txBody>
      </p:sp>
    </p:spTree>
    <p:extLst>
      <p:ext uri="{BB962C8B-B14F-4D97-AF65-F5344CB8AC3E}">
        <p14:creationId xmlns:p14="http://schemas.microsoft.com/office/powerpoint/2010/main" xmlns="" val="1014881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>
            <a:extLst>
              <a:ext uri="{FF2B5EF4-FFF2-40B4-BE49-F238E27FC236}">
                <a16:creationId xmlns:a16="http://schemas.microsoft.com/office/drawing/2014/main" xmlns="" id="{65A8FB54-F3F6-4ACA-BC85-B0A3D153B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898" y="175847"/>
            <a:ext cx="1379394" cy="93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Скругленный прямоугольник 4"/>
          <p:cNvSpPr/>
          <p:nvPr/>
        </p:nvSpPr>
        <p:spPr>
          <a:xfrm>
            <a:off x="1098173" y="5003805"/>
            <a:ext cx="4409718" cy="852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4" name="Скругленный прямоугольник 4">
            <a:extLst>
              <a:ext uri="{FF2B5EF4-FFF2-40B4-BE49-F238E27FC236}">
                <a16:creationId xmlns:a16="http://schemas.microsoft.com/office/drawing/2014/main" xmlns="" id="{8FCA4368-2FBA-4B3B-A931-8EC3D2D8487C}"/>
              </a:ext>
            </a:extLst>
          </p:cNvPr>
          <p:cNvSpPr/>
          <p:nvPr/>
        </p:nvSpPr>
        <p:spPr>
          <a:xfrm>
            <a:off x="6939025" y="1573321"/>
            <a:ext cx="4598144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4" name="Скругленный прямоугольник 4">
            <a:extLst>
              <a:ext uri="{FF2B5EF4-FFF2-40B4-BE49-F238E27FC236}">
                <a16:creationId xmlns:a16="http://schemas.microsoft.com/office/drawing/2014/main" xmlns="" id="{F2A3F8D3-D604-4A74-A364-6EBE353EFBD1}"/>
              </a:ext>
            </a:extLst>
          </p:cNvPr>
          <p:cNvSpPr/>
          <p:nvPr/>
        </p:nvSpPr>
        <p:spPr>
          <a:xfrm>
            <a:off x="7135139" y="5055771"/>
            <a:ext cx="4426834" cy="7441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6" name="Скругленный прямоугольник 4">
            <a:extLst>
              <a:ext uri="{FF2B5EF4-FFF2-40B4-BE49-F238E27FC236}">
                <a16:creationId xmlns:a16="http://schemas.microsoft.com/office/drawing/2014/main" xmlns="" id="{3E394E87-DA53-498C-8FFD-0EFEDDDCEBA4}"/>
              </a:ext>
            </a:extLst>
          </p:cNvPr>
          <p:cNvSpPr/>
          <p:nvPr/>
        </p:nvSpPr>
        <p:spPr>
          <a:xfrm rot="5400000">
            <a:off x="9848680" y="3111467"/>
            <a:ext cx="4416255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wordArtVert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6EAC699-F04A-4E83-A854-DCE5932F507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81042" y="0"/>
            <a:ext cx="3910958" cy="1172308"/>
          </a:xfrm>
          <a:prstGeom prst="rect">
            <a:avLst/>
          </a:prstGeom>
        </p:spPr>
      </p:pic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0661A4A9-D0D6-4F44-9E53-805732E3BF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39113027"/>
              </p:ext>
            </p:extLst>
          </p:nvPr>
        </p:nvGraphicFramePr>
        <p:xfrm>
          <a:off x="715108" y="1266094"/>
          <a:ext cx="10796954" cy="521802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489296">
                  <a:extLst>
                    <a:ext uri="{9D8B030D-6E8A-4147-A177-3AD203B41FA5}">
                      <a16:colId xmlns:a16="http://schemas.microsoft.com/office/drawing/2014/main" xmlns="" val="1764086123"/>
                    </a:ext>
                  </a:extLst>
                </a:gridCol>
                <a:gridCol w="8307658">
                  <a:extLst>
                    <a:ext uri="{9D8B030D-6E8A-4147-A177-3AD203B41FA5}">
                      <a16:colId xmlns:a16="http://schemas.microsoft.com/office/drawing/2014/main" xmlns="" val="2814491062"/>
                    </a:ext>
                  </a:extLst>
                </a:gridCol>
              </a:tblGrid>
              <a:tr h="728807">
                <a:tc>
                  <a:txBody>
                    <a:bodyPr/>
                    <a:lstStyle/>
                    <a:p>
                      <a:r>
                        <a:rPr lang="ru-RU" sz="1600" b="1" dirty="0"/>
                        <a:t>Название </a:t>
                      </a:r>
                    </a:p>
                    <a:p>
                      <a:r>
                        <a:rPr lang="ru-RU" sz="1600" b="1" dirty="0"/>
                        <a:t>модуля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Реакции замещения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36349064"/>
                  </a:ext>
                </a:extLst>
              </a:tr>
              <a:tr h="422245">
                <a:tc>
                  <a:txBody>
                    <a:bodyPr/>
                    <a:lstStyle/>
                    <a:p>
                      <a:r>
                        <a:rPr lang="ru-RU" sz="1600" b="1" dirty="0"/>
                        <a:t>Учебный 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0819828"/>
                  </a:ext>
                </a:extLst>
              </a:tr>
              <a:tr h="937038">
                <a:tc>
                  <a:txBody>
                    <a:bodyPr/>
                    <a:lstStyle/>
                    <a:p>
                      <a:r>
                        <a:rPr lang="ru-RU" sz="1600" b="1" dirty="0"/>
                        <a:t>Предметная тема, соответствующая ПООП/ УМК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Реакции замещения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34943296"/>
                  </a:ext>
                </a:extLst>
              </a:tr>
              <a:tr h="422245">
                <a:tc>
                  <a:txBody>
                    <a:bodyPr/>
                    <a:lstStyle/>
                    <a:p>
                      <a:r>
                        <a:rPr lang="ru-RU" sz="1600" b="1" dirty="0"/>
                        <a:t>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8995942"/>
                  </a:ext>
                </a:extLst>
              </a:tr>
              <a:tr h="859207">
                <a:tc>
                  <a:txBody>
                    <a:bodyPr/>
                    <a:lstStyle/>
                    <a:p>
                      <a:r>
                        <a:rPr lang="ru-RU" sz="1600" b="1" dirty="0"/>
                        <a:t>Ключевые термины модуля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Металлы, ряд активности металлов,</a:t>
                      </a:r>
                      <a:r>
                        <a:rPr lang="en-US" sz="1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растворы</a:t>
                      </a:r>
                      <a:r>
                        <a:rPr lang="ru-RU" sz="1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кислот, солей, реагенты, продукты, реакция замещения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17743110"/>
                  </a:ext>
                </a:extLst>
              </a:tr>
              <a:tr h="1848481">
                <a:tc>
                  <a:txBody>
                    <a:bodyPr/>
                    <a:lstStyle/>
                    <a:p>
                      <a:r>
                        <a:rPr lang="ru-RU" sz="1600" b="1" dirty="0"/>
                        <a:t>Планируемые предметные результаты (по ФГОС)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b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  <a:r>
                        <a:rPr lang="ru-RU" sz="1800" dirty="0" smtClean="0"/>
                        <a:t>мения определять понятия «реакции замещения», «ряд активности металлов»; использовать ряд активности металлов для определения возможности протекания реакций между металлами и водными растворами кислот и солей; наблюдать и описывать признаки и условия течения химических реакций, делать выводы на основании анализа наблюдений за химическим экспериментом.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36665726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F113AEC-F2E2-4D21-B528-2BD9B26E25BD}"/>
              </a:ext>
            </a:extLst>
          </p:cNvPr>
          <p:cNvSpPr txBox="1"/>
          <p:nvPr/>
        </p:nvSpPr>
        <p:spPr>
          <a:xfrm>
            <a:off x="3373361" y="398585"/>
            <a:ext cx="4598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Описание модуля</a:t>
            </a:r>
          </a:p>
        </p:txBody>
      </p:sp>
    </p:spTree>
    <p:extLst>
      <p:ext uri="{BB962C8B-B14F-4D97-AF65-F5344CB8AC3E}">
        <p14:creationId xmlns:p14="http://schemas.microsoft.com/office/powerpoint/2010/main" xmlns="" val="330392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>
            <a:extLst>
              <a:ext uri="{FF2B5EF4-FFF2-40B4-BE49-F238E27FC236}">
                <a16:creationId xmlns:a16="http://schemas.microsoft.com/office/drawing/2014/main" xmlns="" id="{65A8FB54-F3F6-4ACA-BC85-B0A3D153B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067" y="0"/>
            <a:ext cx="1379394" cy="101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Скругленный прямоугольник 4"/>
          <p:cNvSpPr/>
          <p:nvPr/>
        </p:nvSpPr>
        <p:spPr>
          <a:xfrm>
            <a:off x="1098173" y="5003805"/>
            <a:ext cx="4409718" cy="852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4" name="Скругленный прямоугольник 4">
            <a:extLst>
              <a:ext uri="{FF2B5EF4-FFF2-40B4-BE49-F238E27FC236}">
                <a16:creationId xmlns:a16="http://schemas.microsoft.com/office/drawing/2014/main" xmlns="" id="{8FCA4368-2FBA-4B3B-A931-8EC3D2D8487C}"/>
              </a:ext>
            </a:extLst>
          </p:cNvPr>
          <p:cNvSpPr/>
          <p:nvPr/>
        </p:nvSpPr>
        <p:spPr>
          <a:xfrm>
            <a:off x="6939025" y="1573321"/>
            <a:ext cx="4598144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4" name="Скругленный прямоугольник 4">
            <a:extLst>
              <a:ext uri="{FF2B5EF4-FFF2-40B4-BE49-F238E27FC236}">
                <a16:creationId xmlns:a16="http://schemas.microsoft.com/office/drawing/2014/main" xmlns="" id="{F2A3F8D3-D604-4A74-A364-6EBE353EFBD1}"/>
              </a:ext>
            </a:extLst>
          </p:cNvPr>
          <p:cNvSpPr/>
          <p:nvPr/>
        </p:nvSpPr>
        <p:spPr>
          <a:xfrm>
            <a:off x="7135139" y="5055771"/>
            <a:ext cx="4426834" cy="7441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6" name="Скругленный прямоугольник 4">
            <a:extLst>
              <a:ext uri="{FF2B5EF4-FFF2-40B4-BE49-F238E27FC236}">
                <a16:creationId xmlns:a16="http://schemas.microsoft.com/office/drawing/2014/main" xmlns="" id="{3E394E87-DA53-498C-8FFD-0EFEDDDCEBA4}"/>
              </a:ext>
            </a:extLst>
          </p:cNvPr>
          <p:cNvSpPr/>
          <p:nvPr/>
        </p:nvSpPr>
        <p:spPr>
          <a:xfrm rot="5400000">
            <a:off x="9848680" y="3111467"/>
            <a:ext cx="4416255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wordArtVert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6EAC699-F04A-4E83-A854-DCE5932F507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81042" y="25876"/>
            <a:ext cx="3653050" cy="1263662"/>
          </a:xfrm>
          <a:prstGeom prst="rect">
            <a:avLst/>
          </a:prstGeom>
        </p:spPr>
      </p:pic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0661A4A9-D0D6-4F44-9E53-805732E3BF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97309921"/>
              </p:ext>
            </p:extLst>
          </p:nvPr>
        </p:nvGraphicFramePr>
        <p:xfrm>
          <a:off x="445477" y="1066801"/>
          <a:ext cx="11406554" cy="61264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02506">
                  <a:extLst>
                    <a:ext uri="{9D8B030D-6E8A-4147-A177-3AD203B41FA5}">
                      <a16:colId xmlns:a16="http://schemas.microsoft.com/office/drawing/2014/main" xmlns="" val="1764086123"/>
                    </a:ext>
                  </a:extLst>
                </a:gridCol>
                <a:gridCol w="8304048">
                  <a:extLst>
                    <a:ext uri="{9D8B030D-6E8A-4147-A177-3AD203B41FA5}">
                      <a16:colId xmlns:a16="http://schemas.microsoft.com/office/drawing/2014/main" xmlns="" val="2814491062"/>
                    </a:ext>
                  </a:extLst>
                </a:gridCol>
              </a:tblGrid>
              <a:tr h="5791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Часть 1. Мотивация обучающихся</a:t>
                      </a:r>
                    </a:p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Что означает выражение “реакции замещения”? 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Какой схемой вы можете записать реакцию замещения?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период 1766—1788 гг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работы Кавендиша касаются в основном исследований газов. По наблюдениям Генри Кавендиша  </a:t>
                      </a:r>
                      <a:r>
                        <a:rPr lang="ru-RU" sz="1800" b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5" tooltip="Металл"/>
                        </a:rPr>
                        <a:t>металлы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6" tooltip="Цинк"/>
                        </a:rPr>
                        <a:t>цинк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 </a:t>
                      </a:r>
                      <a:r>
                        <a:rPr lang="ru-RU" sz="1800" b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7" tooltip="Железо"/>
                        </a:rPr>
                        <a:t>железо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и </a:t>
                      </a:r>
                      <a:r>
                        <a:rPr lang="ru-RU" sz="1800" b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8" tooltip="Олово"/>
                        </a:rPr>
                        <a:t>олово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-  выделяли «горючий воздух» при взаимодействии с разбавленными растворами </a:t>
                      </a:r>
                      <a:r>
                        <a:rPr lang="ru-RU" sz="1800" b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9" tooltip="Серная кислота"/>
                        </a:rPr>
                        <a:t>серной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и </a:t>
                      </a:r>
                      <a:r>
                        <a:rPr lang="ru-RU" sz="1800" b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10" tooltip="Соляная кислота"/>
                        </a:rPr>
                        <a:t>соляной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кислот, а с медью «горючий воздух» не выделялся. 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Просмотрите видеофрагмент “БАХ! Эпичный взрыв гремучего газа”(0: 00</a:t>
                      </a:r>
                      <a:r>
                        <a:rPr lang="ru-RU" sz="18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2:42 мин.)</a:t>
                      </a:r>
                      <a:r>
                        <a:rPr lang="ru-RU" sz="1800" b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11"/>
                        </a:rPr>
                        <a:t>https://youtu.be/CrSReiaJvh0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Последовательность металлов по их способности вытеснять друг друга, давно известная химикам, была в 1860-е и последующие годы особенно основательно и всесторонне изучена и дополнена Н. Н. Бекетовым. Уже в 1859 году он сделал в Париже сообщение на тему «Исследование над явлениями вытеснения одних элементов другими»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что вы обратили внимание? Что вас заинтересовало, удивило? Какие вопросы у вас возникли? Обсудите их.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Исследовательская часть. «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Квест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по реальному исследованию» или 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Историческая реконструкция научного исследования химических свойств металлов в реакциях с растворами кислот и солей.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3494329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B2639C8-0F3B-402E-9AD0-6F1108367BBA}"/>
              </a:ext>
            </a:extLst>
          </p:cNvPr>
          <p:cNvSpPr txBox="1"/>
          <p:nvPr/>
        </p:nvSpPr>
        <p:spPr>
          <a:xfrm>
            <a:off x="2214426" y="457200"/>
            <a:ext cx="6248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Структура исследовательской части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74455" y="4032738"/>
            <a:ext cx="2437667" cy="1957753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79232" y="1899138"/>
            <a:ext cx="2391506" cy="178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0672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>
            <a:extLst>
              <a:ext uri="{FF2B5EF4-FFF2-40B4-BE49-F238E27FC236}">
                <a16:creationId xmlns:a16="http://schemas.microsoft.com/office/drawing/2014/main" xmlns="" id="{65A8FB54-F3F6-4ACA-BC85-B0A3D153B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067" y="0"/>
            <a:ext cx="1379394" cy="101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Скругленный прямоугольник 4"/>
          <p:cNvSpPr/>
          <p:nvPr/>
        </p:nvSpPr>
        <p:spPr>
          <a:xfrm>
            <a:off x="1098173" y="5003805"/>
            <a:ext cx="4409718" cy="852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4" name="Скругленный прямоугольник 4">
            <a:extLst>
              <a:ext uri="{FF2B5EF4-FFF2-40B4-BE49-F238E27FC236}">
                <a16:creationId xmlns:a16="http://schemas.microsoft.com/office/drawing/2014/main" xmlns="" id="{8FCA4368-2FBA-4B3B-A931-8EC3D2D8487C}"/>
              </a:ext>
            </a:extLst>
          </p:cNvPr>
          <p:cNvSpPr/>
          <p:nvPr/>
        </p:nvSpPr>
        <p:spPr>
          <a:xfrm>
            <a:off x="6939025" y="1573321"/>
            <a:ext cx="4598144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4" name="Скругленный прямоугольник 4">
            <a:extLst>
              <a:ext uri="{FF2B5EF4-FFF2-40B4-BE49-F238E27FC236}">
                <a16:creationId xmlns:a16="http://schemas.microsoft.com/office/drawing/2014/main" xmlns="" id="{F2A3F8D3-D604-4A74-A364-6EBE353EFBD1}"/>
              </a:ext>
            </a:extLst>
          </p:cNvPr>
          <p:cNvSpPr/>
          <p:nvPr/>
        </p:nvSpPr>
        <p:spPr>
          <a:xfrm>
            <a:off x="7135139" y="5055771"/>
            <a:ext cx="4426834" cy="7441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6" name="Скругленный прямоугольник 4">
            <a:extLst>
              <a:ext uri="{FF2B5EF4-FFF2-40B4-BE49-F238E27FC236}">
                <a16:creationId xmlns:a16="http://schemas.microsoft.com/office/drawing/2014/main" xmlns="" id="{3E394E87-DA53-498C-8FFD-0EFEDDDCEBA4}"/>
              </a:ext>
            </a:extLst>
          </p:cNvPr>
          <p:cNvSpPr/>
          <p:nvPr/>
        </p:nvSpPr>
        <p:spPr>
          <a:xfrm rot="5400000">
            <a:off x="9848680" y="3111467"/>
            <a:ext cx="4416255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wordArtVert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6EAC699-F04A-4E83-A854-DCE5932F507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81042" y="25876"/>
            <a:ext cx="3653050" cy="1263662"/>
          </a:xfrm>
          <a:prstGeom prst="rect">
            <a:avLst/>
          </a:prstGeom>
        </p:spPr>
      </p:pic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0661A4A9-D0D6-4F44-9E53-805732E3BF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45276554"/>
              </p:ext>
            </p:extLst>
          </p:nvPr>
        </p:nvGraphicFramePr>
        <p:xfrm>
          <a:off x="445477" y="1547445"/>
          <a:ext cx="11406554" cy="4536831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02506">
                  <a:extLst>
                    <a:ext uri="{9D8B030D-6E8A-4147-A177-3AD203B41FA5}">
                      <a16:colId xmlns:a16="http://schemas.microsoft.com/office/drawing/2014/main" xmlns="" val="1764086123"/>
                    </a:ext>
                  </a:extLst>
                </a:gridCol>
                <a:gridCol w="8304048">
                  <a:extLst>
                    <a:ext uri="{9D8B030D-6E8A-4147-A177-3AD203B41FA5}">
                      <a16:colId xmlns:a16="http://schemas.microsoft.com/office/drawing/2014/main" xmlns="" val="2814491062"/>
                    </a:ext>
                  </a:extLst>
                </a:gridCol>
              </a:tblGrid>
              <a:tr h="4536831">
                <a:tc>
                  <a:txBody>
                    <a:bodyPr/>
                    <a:lstStyle/>
                    <a:p>
                      <a:r>
                        <a:rPr lang="ru-RU" sz="1600" b="1" dirty="0"/>
                        <a:t>Часть </a:t>
                      </a:r>
                      <a:r>
                        <a:rPr lang="ru-RU" sz="1600" b="1" dirty="0" smtClean="0"/>
                        <a:t>2. Постановка познавательной проблемы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 вас на столах находятся комплекты реактивов: 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пробирках -</a:t>
                      </a:r>
                      <a:r>
                        <a:rPr lang="ru-RU" sz="1800" b="1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образцы металлов магния, цинка, железа, олова, меди. Также на столах имеется растворы соляной и фосфорной кислот, сульфата меди (</a:t>
                      </a:r>
                      <a:r>
                        <a:rPr lang="en-US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), сульфата железа(</a:t>
                      </a:r>
                      <a:r>
                        <a:rPr lang="en-US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),  железный гвоздь на ниточке, медная проволока.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Ребята,  сможем ли мы сами выполнить исследование свойств металлов при взаимодействии с растворами кислот и солей? Выясните, как металлы реагируют с раствором соляной кислоты и с растворами солей.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Обсудите план решения исследовательской задачи в группах. Задайте вопросы друг другу. Распределите роли в группе.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Напоминаю вам, что с кислотами обращаемся аккуратно, для исследования берем около 1,0-1,5 мл раствора кислоты.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3494329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B2639C8-0F3B-402E-9AD0-6F1108367BBA}"/>
              </a:ext>
            </a:extLst>
          </p:cNvPr>
          <p:cNvSpPr txBox="1"/>
          <p:nvPr/>
        </p:nvSpPr>
        <p:spPr>
          <a:xfrm>
            <a:off x="2214426" y="762000"/>
            <a:ext cx="6248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Структура исследовательской части</a:t>
            </a:r>
          </a:p>
        </p:txBody>
      </p:sp>
      <p:pic>
        <p:nvPicPr>
          <p:cNvPr id="13" name="image5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6359" y="2157047"/>
            <a:ext cx="3050564" cy="330590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xmlns="" val="2380672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>
            <a:extLst>
              <a:ext uri="{FF2B5EF4-FFF2-40B4-BE49-F238E27FC236}">
                <a16:creationId xmlns:a16="http://schemas.microsoft.com/office/drawing/2014/main" xmlns="" id="{65A8FB54-F3F6-4ACA-BC85-B0A3D153B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067" y="0"/>
            <a:ext cx="1379394" cy="101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Скругленный прямоугольник 4"/>
          <p:cNvSpPr/>
          <p:nvPr/>
        </p:nvSpPr>
        <p:spPr>
          <a:xfrm>
            <a:off x="1098173" y="5003805"/>
            <a:ext cx="4409718" cy="852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4" name="Скругленный прямоугольник 4">
            <a:extLst>
              <a:ext uri="{FF2B5EF4-FFF2-40B4-BE49-F238E27FC236}">
                <a16:creationId xmlns:a16="http://schemas.microsoft.com/office/drawing/2014/main" xmlns="" id="{8FCA4368-2FBA-4B3B-A931-8EC3D2D8487C}"/>
              </a:ext>
            </a:extLst>
          </p:cNvPr>
          <p:cNvSpPr/>
          <p:nvPr/>
        </p:nvSpPr>
        <p:spPr>
          <a:xfrm>
            <a:off x="6939025" y="1573321"/>
            <a:ext cx="4598144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4" name="Скругленный прямоугольник 4">
            <a:extLst>
              <a:ext uri="{FF2B5EF4-FFF2-40B4-BE49-F238E27FC236}">
                <a16:creationId xmlns:a16="http://schemas.microsoft.com/office/drawing/2014/main" xmlns="" id="{F2A3F8D3-D604-4A74-A364-6EBE353EFBD1}"/>
              </a:ext>
            </a:extLst>
          </p:cNvPr>
          <p:cNvSpPr/>
          <p:nvPr/>
        </p:nvSpPr>
        <p:spPr>
          <a:xfrm>
            <a:off x="7135139" y="5055771"/>
            <a:ext cx="4426834" cy="7441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6" name="Скругленный прямоугольник 4">
            <a:extLst>
              <a:ext uri="{FF2B5EF4-FFF2-40B4-BE49-F238E27FC236}">
                <a16:creationId xmlns:a16="http://schemas.microsoft.com/office/drawing/2014/main" xmlns="" id="{3E394E87-DA53-498C-8FFD-0EFEDDDCEBA4}"/>
              </a:ext>
            </a:extLst>
          </p:cNvPr>
          <p:cNvSpPr/>
          <p:nvPr/>
        </p:nvSpPr>
        <p:spPr>
          <a:xfrm rot="5400000">
            <a:off x="9848680" y="3111467"/>
            <a:ext cx="4416255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wordArtVert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6EAC699-F04A-4E83-A854-DCE5932F507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81042" y="25876"/>
            <a:ext cx="3653050" cy="1263662"/>
          </a:xfrm>
          <a:prstGeom prst="rect">
            <a:avLst/>
          </a:prstGeom>
        </p:spPr>
      </p:pic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0661A4A9-D0D6-4F44-9E53-805732E3BF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5863322"/>
              </p:ext>
            </p:extLst>
          </p:nvPr>
        </p:nvGraphicFramePr>
        <p:xfrm>
          <a:off x="410308" y="1097280"/>
          <a:ext cx="11406554" cy="53035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02506">
                  <a:extLst>
                    <a:ext uri="{9D8B030D-6E8A-4147-A177-3AD203B41FA5}">
                      <a16:colId xmlns:a16="http://schemas.microsoft.com/office/drawing/2014/main" xmlns="" val="1764086123"/>
                    </a:ext>
                  </a:extLst>
                </a:gridCol>
                <a:gridCol w="8304048">
                  <a:extLst>
                    <a:ext uri="{9D8B030D-6E8A-4147-A177-3AD203B41FA5}">
                      <a16:colId xmlns:a16="http://schemas.microsoft.com/office/drawing/2014/main" xmlns="" val="2814491062"/>
                    </a:ext>
                  </a:extLst>
                </a:gridCol>
              </a:tblGrid>
              <a:tr h="52917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Часть 3. Решение задачи исследовательского характера</a:t>
                      </a:r>
                    </a:p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Шаг 1.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Выполните необходимые опыты. Запишите полученные результаты.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Шаг 2.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Составьте схемы протекающих химических реакций. Сравните их с общей схемой реакций замещения: А+ВС→АС+В. Укажите исходные реагенты и возможные продукты.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Шаг 3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Установите условия взаимодействия металлов с растворами кислот и солей в водных растворах.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Понаблюдайте, какие из реакций, схемы которых вы составили,  протекают?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Какие признаки указывают на протекание химических реакций? Подумайте, с чем можно связать интенсивность выделения пузырьков газа?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Объясните, в каких опытах вы наблюдали такие признаки? А в каких – не наблюдали? Сможете ли вы расставить металлы в определенной последовательности в соответствии с  интенсивностью выделения газа? </a:t>
                      </a:r>
                    </a:p>
                    <a:p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Шаг 4.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 если провести реакцию с другими кислотами, например, с раствором фосфорной кислоты, будут такие же результаты? Испытайте (магний или цинк с фосфорной кислотой)! Попробуйте объяснить результаты опыта, воспользовавшись таблицей растворимости. Сформулируйте выводы об условиях взаимодействия металлов с растворами кислот и солей в водных растворах.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3494329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B2639C8-0F3B-402E-9AD0-6F1108367BBA}"/>
              </a:ext>
            </a:extLst>
          </p:cNvPr>
          <p:cNvSpPr txBox="1"/>
          <p:nvPr/>
        </p:nvSpPr>
        <p:spPr>
          <a:xfrm>
            <a:off x="2214426" y="504092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Структура исследовательской части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323" y="2160954"/>
            <a:ext cx="2762250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9298" y="4150824"/>
            <a:ext cx="2359025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80672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>
            <a:extLst>
              <a:ext uri="{FF2B5EF4-FFF2-40B4-BE49-F238E27FC236}">
                <a16:creationId xmlns:a16="http://schemas.microsoft.com/office/drawing/2014/main" xmlns="" id="{65A8FB54-F3F6-4ACA-BC85-B0A3D153B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898" y="332236"/>
            <a:ext cx="1379394" cy="101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Скругленный прямоугольник 4"/>
          <p:cNvSpPr/>
          <p:nvPr/>
        </p:nvSpPr>
        <p:spPr>
          <a:xfrm>
            <a:off x="1098173" y="5003805"/>
            <a:ext cx="4409718" cy="852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24" name="Скругленный прямоугольник 4">
            <a:extLst>
              <a:ext uri="{FF2B5EF4-FFF2-40B4-BE49-F238E27FC236}">
                <a16:creationId xmlns:a16="http://schemas.microsoft.com/office/drawing/2014/main" xmlns="" id="{8FCA4368-2FBA-4B3B-A931-8EC3D2D8487C}"/>
              </a:ext>
            </a:extLst>
          </p:cNvPr>
          <p:cNvSpPr/>
          <p:nvPr/>
        </p:nvSpPr>
        <p:spPr>
          <a:xfrm>
            <a:off x="6939025" y="1573321"/>
            <a:ext cx="4598144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4" name="Скругленный прямоугольник 4">
            <a:extLst>
              <a:ext uri="{FF2B5EF4-FFF2-40B4-BE49-F238E27FC236}">
                <a16:creationId xmlns:a16="http://schemas.microsoft.com/office/drawing/2014/main" xmlns="" id="{F2A3F8D3-D604-4A74-A364-6EBE353EFBD1}"/>
              </a:ext>
            </a:extLst>
          </p:cNvPr>
          <p:cNvSpPr/>
          <p:nvPr/>
        </p:nvSpPr>
        <p:spPr>
          <a:xfrm>
            <a:off x="7135139" y="5055771"/>
            <a:ext cx="4426834" cy="7441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6" name="Скругленный прямоугольник 4">
            <a:extLst>
              <a:ext uri="{FF2B5EF4-FFF2-40B4-BE49-F238E27FC236}">
                <a16:creationId xmlns:a16="http://schemas.microsoft.com/office/drawing/2014/main" xmlns="" id="{3E394E87-DA53-498C-8FFD-0EFEDDDCEBA4}"/>
              </a:ext>
            </a:extLst>
          </p:cNvPr>
          <p:cNvSpPr/>
          <p:nvPr/>
        </p:nvSpPr>
        <p:spPr>
          <a:xfrm rot="5400000">
            <a:off x="9848680" y="3111467"/>
            <a:ext cx="4416255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wordArtVert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6EAC699-F04A-4E83-A854-DCE5932F507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81042" y="25876"/>
            <a:ext cx="3910958" cy="1547446"/>
          </a:xfrm>
          <a:prstGeom prst="rect">
            <a:avLst/>
          </a:prstGeom>
        </p:spPr>
      </p:pic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0661A4A9-D0D6-4F44-9E53-805732E3BF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7119929"/>
              </p:ext>
            </p:extLst>
          </p:nvPr>
        </p:nvGraphicFramePr>
        <p:xfrm>
          <a:off x="1525049" y="1324708"/>
          <a:ext cx="9119505" cy="19202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9119505">
                  <a:extLst>
                    <a:ext uri="{9D8B030D-6E8A-4147-A177-3AD203B41FA5}">
                      <a16:colId xmlns:a16="http://schemas.microsoft.com/office/drawing/2014/main" xmlns="" val="1764086123"/>
                    </a:ext>
                  </a:extLst>
                </a:gridCol>
              </a:tblGrid>
              <a:tr h="1688123">
                <a:tc>
                  <a:txBody>
                    <a:bodyPr/>
                    <a:lstStyle/>
                    <a:p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Шаг 1.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Получилось ли у нас решить исследовательскую задачу? </a:t>
                      </a:r>
                    </a:p>
                    <a:p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Шаг 2.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Что нового вы узнали сегодня на занятии? Каким образом мы это узнали?</a:t>
                      </a:r>
                    </a:p>
                    <a:p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Шаг 3.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Как вы оформили результаты экспериментов?</a:t>
                      </a:r>
                    </a:p>
                    <a:p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Шаг 4.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Запишите уравнения протекающих реакций.</a:t>
                      </a:r>
                    </a:p>
                    <a:p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3666572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9DD44F5-09E0-4E5D-B7C8-8250E99A78E4}"/>
              </a:ext>
            </a:extLst>
          </p:cNvPr>
          <p:cNvSpPr txBox="1"/>
          <p:nvPr/>
        </p:nvSpPr>
        <p:spPr>
          <a:xfrm>
            <a:off x="1535590" y="3259016"/>
            <a:ext cx="83469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FF0000"/>
                </a:solidFill>
              </a:rPr>
              <a:t>Задания для обратной связи (домашней работы)</a:t>
            </a:r>
            <a:r>
              <a:rPr lang="ru-RU" sz="2000" dirty="0" smtClean="0"/>
              <a:t> </a:t>
            </a:r>
          </a:p>
          <a:p>
            <a:endParaRPr lang="ru-RU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87275" y="715108"/>
            <a:ext cx="29482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Подведение итогов</a:t>
            </a:r>
            <a:r>
              <a:rPr lang="ru-RU" b="1" i="1" dirty="0" smtClean="0"/>
              <a:t>.</a:t>
            </a:r>
            <a:endParaRPr lang="ru-RU" dirty="0"/>
          </a:p>
        </p:txBody>
      </p:sp>
      <p:graphicFrame>
        <p:nvGraphicFramePr>
          <p:cNvPr id="13" name="Таблица 7">
            <a:extLst>
              <a:ext uri="{FF2B5EF4-FFF2-40B4-BE49-F238E27FC236}">
                <a16:creationId xmlns:a16="http://schemas.microsoft.com/office/drawing/2014/main" xmlns="" id="{0661A4A9-D0D6-4F44-9E53-805732E3BF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7119929"/>
              </p:ext>
            </p:extLst>
          </p:nvPr>
        </p:nvGraphicFramePr>
        <p:xfrm>
          <a:off x="1512276" y="3669323"/>
          <a:ext cx="9155723" cy="28346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9155723">
                  <a:extLst>
                    <a:ext uri="{9D8B030D-6E8A-4147-A177-3AD203B41FA5}">
                      <a16:colId xmlns:a16="http://schemas.microsoft.com/office/drawing/2014/main" xmlns="" val="1764086123"/>
                    </a:ext>
                  </a:extLst>
                </a:gridCol>
              </a:tblGrid>
              <a:tr h="2532185">
                <a:tc>
                  <a:txBody>
                    <a:bodyPr/>
                    <a:lstStyle/>
                    <a:p>
                      <a:pPr lvl="0"/>
                      <a:r>
                        <a:rPr lang="ru-RU" sz="2000" b="1" dirty="0" smtClean="0"/>
                        <a:t>Где можно применить водород, используя его физические и химические свойства?</a:t>
                      </a:r>
                    </a:p>
                    <a:p>
                      <a:pPr lvl="0"/>
                      <a:r>
                        <a:rPr lang="ru-RU" sz="2000" b="1" dirty="0" smtClean="0"/>
                        <a:t>Из чего еще можно получить водород?</a:t>
                      </a:r>
                    </a:p>
                    <a:p>
                      <a:pPr lvl="0"/>
                      <a:r>
                        <a:rPr lang="ru-RU" sz="2000" b="1" dirty="0" smtClean="0"/>
                        <a:t>Посмотрите </a:t>
                      </a:r>
                      <a:r>
                        <a:rPr lang="ru-RU" sz="2000" b="1" dirty="0" err="1" smtClean="0"/>
                        <a:t>видеоресурс</a:t>
                      </a:r>
                      <a:r>
                        <a:rPr lang="ru-RU" sz="2000" b="1" dirty="0" smtClean="0"/>
                        <a:t> по ссылке </a:t>
                      </a:r>
                      <a:r>
                        <a:rPr lang="ru-RU" sz="2000" b="1" i="1" dirty="0" smtClean="0">
                          <a:hlinkClick r:id="rId5"/>
                        </a:rPr>
                        <a:t>http://schoolcollection.edu.ru/</a:t>
                      </a:r>
                      <a:endParaRPr lang="ru-RU" sz="2000" b="1" dirty="0" smtClean="0"/>
                    </a:p>
                    <a:p>
                      <a:r>
                        <a:rPr lang="ru-RU" sz="2000" b="1" i="1" dirty="0" smtClean="0"/>
                        <a:t>«Получение водорода и проверка его на чистоту», опишите действия по проверке водорода на чистоту в тетради.</a:t>
                      </a:r>
                      <a:endParaRPr lang="ru-RU" sz="2000" b="1" dirty="0" smtClean="0"/>
                    </a:p>
                    <a:p>
                      <a:pPr lvl="0"/>
                      <a:r>
                        <a:rPr lang="ru-RU" sz="2000" b="1" dirty="0" smtClean="0"/>
                        <a:t>Где можно применить способность металлов вытеснять другие металлы из растворов солей. </a:t>
                      </a:r>
                    </a:p>
                    <a:p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36665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47817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>
            <a:extLst>
              <a:ext uri="{FF2B5EF4-FFF2-40B4-BE49-F238E27FC236}">
                <a16:creationId xmlns:a16="http://schemas.microsoft.com/office/drawing/2014/main" xmlns="" id="{65A8FB54-F3F6-4ACA-BC85-B0A3D153B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898" y="332236"/>
            <a:ext cx="1379394" cy="101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Скругленный прямоугольник 4"/>
          <p:cNvSpPr/>
          <p:nvPr/>
        </p:nvSpPr>
        <p:spPr>
          <a:xfrm>
            <a:off x="1098173" y="5003805"/>
            <a:ext cx="4409718" cy="852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4" name="Скругленный прямоугольник 4">
            <a:extLst>
              <a:ext uri="{FF2B5EF4-FFF2-40B4-BE49-F238E27FC236}">
                <a16:creationId xmlns:a16="http://schemas.microsoft.com/office/drawing/2014/main" xmlns="" id="{F2A3F8D3-D604-4A74-A364-6EBE353EFBD1}"/>
              </a:ext>
            </a:extLst>
          </p:cNvPr>
          <p:cNvSpPr/>
          <p:nvPr/>
        </p:nvSpPr>
        <p:spPr>
          <a:xfrm>
            <a:off x="7135139" y="5055771"/>
            <a:ext cx="4426834" cy="7441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6" name="Скругленный прямоугольник 4">
            <a:extLst>
              <a:ext uri="{FF2B5EF4-FFF2-40B4-BE49-F238E27FC236}">
                <a16:creationId xmlns:a16="http://schemas.microsoft.com/office/drawing/2014/main" xmlns="" id="{3E394E87-DA53-498C-8FFD-0EFEDDDCEBA4}"/>
              </a:ext>
            </a:extLst>
          </p:cNvPr>
          <p:cNvSpPr/>
          <p:nvPr/>
        </p:nvSpPr>
        <p:spPr>
          <a:xfrm rot="5400000">
            <a:off x="9848680" y="3111467"/>
            <a:ext cx="4416255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wordArtVert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6EAC699-F04A-4E83-A854-DCE5932F507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81042" y="25876"/>
            <a:ext cx="3910958" cy="15474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EA9DB1B-7A81-47AF-896C-D78741AAB981}"/>
              </a:ext>
            </a:extLst>
          </p:cNvPr>
          <p:cNvSpPr txBox="1"/>
          <p:nvPr/>
        </p:nvSpPr>
        <p:spPr>
          <a:xfrm>
            <a:off x="1841893" y="890954"/>
            <a:ext cx="6248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</a:rPr>
              <a:t>Тестовые задания и самооценка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11" name="Рисунок 10" descr="https://chem8-vpr.sdamgia.ru/get_file?id=52788&amp;png=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68943" y="5347921"/>
            <a:ext cx="2728697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246185" y="1418493"/>
            <a:ext cx="1161756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1.Из предложенного перечня выберите две пары веществ, между которыми протекает реакция замещения.</a:t>
            </a:r>
          </a:p>
          <a:p>
            <a:r>
              <a:rPr lang="ru-RU" b="1" dirty="0" smtClean="0"/>
              <a:t>1)</a:t>
            </a:r>
            <a:r>
              <a:rPr lang="ru-RU" dirty="0" smtClean="0"/>
              <a:t> оксид углерода(</a:t>
            </a:r>
            <a:r>
              <a:rPr lang="en-US" dirty="0" smtClean="0"/>
              <a:t>VI</a:t>
            </a:r>
            <a:r>
              <a:rPr lang="ru-RU" dirty="0" smtClean="0"/>
              <a:t>) и оксид кальция </a:t>
            </a:r>
            <a:r>
              <a:rPr lang="ru-RU" b="1" dirty="0" smtClean="0"/>
              <a:t>2)</a:t>
            </a:r>
            <a:r>
              <a:rPr lang="ru-RU" dirty="0" smtClean="0"/>
              <a:t> алюминий и нитрат меди(</a:t>
            </a:r>
            <a:r>
              <a:rPr lang="en-US" dirty="0" smtClean="0"/>
              <a:t>II</a:t>
            </a:r>
            <a:r>
              <a:rPr lang="ru-RU" dirty="0" smtClean="0"/>
              <a:t>)</a:t>
            </a:r>
          </a:p>
          <a:p>
            <a:r>
              <a:rPr lang="ru-RU" dirty="0" smtClean="0"/>
              <a:t> </a:t>
            </a:r>
            <a:r>
              <a:rPr lang="ru-RU" b="1" dirty="0" smtClean="0"/>
              <a:t>3)</a:t>
            </a:r>
            <a:r>
              <a:rPr lang="ru-RU" dirty="0" smtClean="0"/>
              <a:t> магний и соляная кислота </a:t>
            </a:r>
            <a:r>
              <a:rPr lang="ru-RU" b="1" dirty="0" smtClean="0"/>
              <a:t>4)</a:t>
            </a:r>
            <a:r>
              <a:rPr lang="ru-RU" dirty="0" smtClean="0"/>
              <a:t> алюминий и бром </a:t>
            </a:r>
            <a:r>
              <a:rPr lang="ru-RU" b="1" dirty="0" smtClean="0"/>
              <a:t>5)</a:t>
            </a:r>
            <a:r>
              <a:rPr lang="ru-RU" dirty="0" smtClean="0"/>
              <a:t> оксид меди(</a:t>
            </a:r>
            <a:r>
              <a:rPr lang="en-US" dirty="0" smtClean="0"/>
              <a:t>II</a:t>
            </a:r>
            <a:r>
              <a:rPr lang="ru-RU" dirty="0" smtClean="0"/>
              <a:t>) и соляная кислота. </a:t>
            </a:r>
          </a:p>
          <a:p>
            <a:r>
              <a:rPr lang="ru-RU" dirty="0" smtClean="0"/>
              <a:t>Запишите номера выбранных ответов.</a:t>
            </a:r>
            <a:endParaRPr lang="ru-RU" u="sng" dirty="0" smtClean="0">
              <a:hlinkClick r:id="rId6"/>
            </a:endParaRPr>
          </a:p>
          <a:p>
            <a:r>
              <a:rPr lang="ru-RU" u="sng" dirty="0" smtClean="0">
                <a:hlinkClick r:id="rId6"/>
              </a:rPr>
              <a:t>http://oge.fipi.ru/os/xmodules/qprint/openlogin.php?qst=DF4CAAF5381AB38C48463740A1D9B5</a:t>
            </a:r>
            <a:endParaRPr lang="ru-RU" dirty="0" smtClean="0"/>
          </a:p>
          <a:p>
            <a:pPr lvl="0"/>
            <a:r>
              <a:rPr lang="ru-RU" dirty="0" smtClean="0"/>
              <a:t>2.В уравнении химической реакции, схема которой</a:t>
            </a:r>
          </a:p>
          <a:p>
            <a:r>
              <a:rPr lang="ru-RU" dirty="0" smtClean="0"/>
              <a:t>                      </a:t>
            </a:r>
            <a:r>
              <a:rPr lang="ru-RU" dirty="0" err="1" smtClean="0"/>
              <a:t>Na</a:t>
            </a:r>
            <a:r>
              <a:rPr lang="ru-RU" dirty="0" smtClean="0"/>
              <a:t> + H</a:t>
            </a:r>
            <a:r>
              <a:rPr lang="ru-RU" baseline="-25000" dirty="0" smtClean="0"/>
              <a:t>2</a:t>
            </a:r>
            <a:r>
              <a:rPr lang="ru-RU" dirty="0" smtClean="0"/>
              <a:t>O → NaOH + H</a:t>
            </a:r>
            <a:r>
              <a:rPr lang="ru-RU" baseline="-25000" dirty="0" smtClean="0"/>
              <a:t>2</a:t>
            </a:r>
            <a:r>
              <a:rPr lang="ru-RU" dirty="0" smtClean="0"/>
              <a:t>,</a:t>
            </a:r>
          </a:p>
          <a:p>
            <a:r>
              <a:rPr lang="ru-RU" dirty="0" smtClean="0"/>
              <a:t>сумма всех коэффициентов 1) 5    2) 9     3) 8      4) 7</a:t>
            </a:r>
          </a:p>
          <a:p>
            <a:r>
              <a:rPr lang="ru-RU" u="sng" dirty="0" smtClean="0">
                <a:hlinkClick r:id="rId7"/>
              </a:rPr>
              <a:t>http://oge.fipi.ru/os/project/questions/question_view.php?qst=62B3ACE115EBB7394B4A48C2DBEA3F96&amp;md=qprint</a:t>
            </a:r>
            <a:endParaRPr lang="ru-RU" dirty="0" smtClean="0"/>
          </a:p>
          <a:p>
            <a:r>
              <a:rPr lang="ru-RU" b="1" dirty="0" smtClean="0"/>
              <a:t>3. </a:t>
            </a:r>
            <a:r>
              <a:rPr lang="ru-RU" dirty="0" smtClean="0"/>
              <a:t>Ниже даны описания двух химических превращений:</a:t>
            </a:r>
          </a:p>
          <a:p>
            <a:r>
              <a:rPr lang="ru-RU" dirty="0" smtClean="0"/>
              <a:t>(1) железо + </a:t>
            </a:r>
            <a:r>
              <a:rPr lang="ru-RU" dirty="0" err="1" smtClean="0"/>
              <a:t>хлороводород</a:t>
            </a:r>
            <a:r>
              <a:rPr lang="ru-RU" dirty="0" smtClean="0"/>
              <a:t> (</a:t>
            </a:r>
            <a:r>
              <a:rPr lang="ru-RU" dirty="0" err="1" smtClean="0"/>
              <a:t>р-р</a:t>
            </a:r>
            <a:r>
              <a:rPr lang="ru-RU" dirty="0" smtClean="0"/>
              <a:t>) → хлорид железа(II) + водород;(2) </a:t>
            </a:r>
            <a:r>
              <a:rPr lang="ru-RU" dirty="0" err="1" smtClean="0"/>
              <a:t>гидроксид</a:t>
            </a:r>
            <a:r>
              <a:rPr lang="ru-RU" dirty="0" smtClean="0"/>
              <a:t> алюминия → оксид алюминия + вода.</a:t>
            </a:r>
          </a:p>
          <a:p>
            <a:r>
              <a:rPr lang="ru-RU" dirty="0" smtClean="0"/>
              <a:t>Из приборов, изображённых на рисунках, выберите тот, с помощью которого можно получить газообразный водород по реакции (1). Каким методом: вытеснения воды или вытеснения воздуха — получают водород в этом приборе? Почему прибор, изображённый на другом рисунке, не может быть использован для получения водорода?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890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>
            <a:extLst>
              <a:ext uri="{FF2B5EF4-FFF2-40B4-BE49-F238E27FC236}">
                <a16:creationId xmlns:a16="http://schemas.microsoft.com/office/drawing/2014/main" xmlns="" id="{65A8FB54-F3F6-4ACA-BC85-B0A3D153B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898" y="332236"/>
            <a:ext cx="1379394" cy="101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Скругленный прямоугольник 4">
            <a:extLst>
              <a:ext uri="{FF2B5EF4-FFF2-40B4-BE49-F238E27FC236}">
                <a16:creationId xmlns:a16="http://schemas.microsoft.com/office/drawing/2014/main" xmlns="" id="{8FCA4368-2FBA-4B3B-A931-8EC3D2D8487C}"/>
              </a:ext>
            </a:extLst>
          </p:cNvPr>
          <p:cNvSpPr/>
          <p:nvPr/>
        </p:nvSpPr>
        <p:spPr>
          <a:xfrm>
            <a:off x="6939025" y="1573321"/>
            <a:ext cx="4598144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4" name="Скругленный прямоугольник 4">
            <a:extLst>
              <a:ext uri="{FF2B5EF4-FFF2-40B4-BE49-F238E27FC236}">
                <a16:creationId xmlns:a16="http://schemas.microsoft.com/office/drawing/2014/main" xmlns="" id="{F2A3F8D3-D604-4A74-A364-6EBE353EFBD1}"/>
              </a:ext>
            </a:extLst>
          </p:cNvPr>
          <p:cNvSpPr/>
          <p:nvPr/>
        </p:nvSpPr>
        <p:spPr>
          <a:xfrm>
            <a:off x="7135139" y="5055771"/>
            <a:ext cx="4426834" cy="7441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sp>
        <p:nvSpPr>
          <p:cNvPr id="46" name="Скругленный прямоугольник 4">
            <a:extLst>
              <a:ext uri="{FF2B5EF4-FFF2-40B4-BE49-F238E27FC236}">
                <a16:creationId xmlns:a16="http://schemas.microsoft.com/office/drawing/2014/main" xmlns="" id="{3E394E87-DA53-498C-8FFD-0EFEDDDCEBA4}"/>
              </a:ext>
            </a:extLst>
          </p:cNvPr>
          <p:cNvSpPr/>
          <p:nvPr/>
        </p:nvSpPr>
        <p:spPr>
          <a:xfrm rot="5400000">
            <a:off x="9848680" y="3111467"/>
            <a:ext cx="4416255" cy="8894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wordArtVert" wrap="square" lIns="37503" tIns="37503" rIns="37503" bIns="37503" numCol="1" spcCol="1270" anchor="ctr" anchorCtr="0">
            <a:noAutofit/>
          </a:bodyPr>
          <a:lstStyle/>
          <a:p>
            <a:pPr defTabSz="4375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50" dirty="0">
              <a:solidFill>
                <a:srgbClr val="000000">
                  <a:lumMod val="95000"/>
                  <a:lumOff val="5000"/>
                </a:srgbClr>
              </a:solidFill>
              <a:latin typeface="Segoe UI Light" charset="0"/>
              <a:ea typeface="Segoe UI Light" charset="0"/>
              <a:cs typeface="Segoe UI Light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6EAC699-F04A-4E83-A854-DCE5932F507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81042" y="25876"/>
            <a:ext cx="3910958" cy="15474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9B82340-1038-4FC4-A0CB-4995A854597B}"/>
              </a:ext>
            </a:extLst>
          </p:cNvPr>
          <p:cNvSpPr txBox="1"/>
          <p:nvPr/>
        </p:nvSpPr>
        <p:spPr>
          <a:xfrm>
            <a:off x="1535591" y="1019908"/>
            <a:ext cx="7121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Спасибо за внимание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1" name="Picture 2" descr="C:\Users\Nadezhda\Desktop\14359441-Атомная-структура-молекулы-ДНК,-сложить-в-двойной-спиральной-модели-изготовлены-из-полупрозрачных-ша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1916832"/>
            <a:ext cx="9723222" cy="3960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764194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</TotalTime>
  <Words>547</Words>
  <Application>Microsoft Office PowerPoint</Application>
  <PresentationFormat>Произвольный</PresentationFormat>
  <Paragraphs>70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Разработка учебно-исследовательского задания естественно - научной направленности по теме «Реакции замещения»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Рудакова Александра Богдановна</dc:creator>
  <cp:lastModifiedBy>Nadezhda</cp:lastModifiedBy>
  <cp:revision>65</cp:revision>
  <dcterms:created xsi:type="dcterms:W3CDTF">2020-02-17T13:20:07Z</dcterms:created>
  <dcterms:modified xsi:type="dcterms:W3CDTF">2024-04-10T12:50:24Z</dcterms:modified>
</cp:coreProperties>
</file>